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0" r:id="rId3"/>
    <p:sldId id="288" r:id="rId4"/>
    <p:sldId id="260" r:id="rId5"/>
    <p:sldId id="28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E1959-545C-40E5-9B46-6E3BED269F40}" type="datetimeFigureOut">
              <a:rPr kumimoji="1" lang="ja-JP" altLang="en-US" smtClean="0"/>
              <a:pPr/>
              <a:t>2013/4/23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BF97C-C497-41EC-8B54-BE6C6E8268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149-E497-4DF1-8B73-23F91A9969A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44E-6E74-4807-B2BC-463AA088638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149-E497-4DF1-8B73-23F91A9969A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44E-6E74-4807-B2BC-463AA088638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149-E497-4DF1-8B73-23F91A9969A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44E-6E74-4807-B2BC-463AA088638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149-E497-4DF1-8B73-23F91A9969A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44E-6E74-4807-B2BC-463AA088638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149-E497-4DF1-8B73-23F91A9969A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44E-6E74-4807-B2BC-463AA088638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149-E497-4DF1-8B73-23F91A9969A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44E-6E74-4807-B2BC-463AA088638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149-E497-4DF1-8B73-23F91A9969A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44E-6E74-4807-B2BC-463AA088638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149-E497-4DF1-8B73-23F91A9969A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44E-6E74-4807-B2BC-463AA088638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149-E497-4DF1-8B73-23F91A9969A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44E-6E74-4807-B2BC-463AA088638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149-E497-4DF1-8B73-23F91A9969A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44E-6E74-4807-B2BC-463AA088638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149-E497-4DF1-8B73-23F91A9969A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44E-6E74-4807-B2BC-463AA088638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4149-E497-4DF1-8B73-23F91A9969A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BD44E-6E74-4807-B2BC-463AA088638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1 template idea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3914"/>
            <a:ext cx="9144000" cy="7440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066800"/>
            <a:ext cx="8991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3600" b="1" dirty="0" smtClean="0">
                <a:ea typeface="ＭＳ Ｐゴシック" pitchFamily="50" charset="-128"/>
                <a:cs typeface="Times New Roman" pitchFamily="18" charset="0"/>
              </a:rPr>
              <a:t>Stereotactic body radiation therapy for T1N0M0 non-small cell lung cancer. </a:t>
            </a:r>
            <a:br>
              <a:rPr lang="en-US" altLang="ja-JP" sz="3600" b="1" dirty="0" smtClean="0">
                <a:ea typeface="ＭＳ Ｐゴシック" pitchFamily="50" charset="-128"/>
                <a:cs typeface="Times New Roman" pitchFamily="18" charset="0"/>
              </a:rPr>
            </a:br>
            <a:r>
              <a:rPr lang="en-US" altLang="ja-JP" sz="3600" b="1" dirty="0" smtClean="0">
                <a:ea typeface="ＭＳ Ｐゴシック" pitchFamily="50" charset="-128"/>
                <a:cs typeface="Times New Roman" pitchFamily="18" charset="0"/>
              </a:rPr>
              <a:t>First report for inoperable population of a phase II trial by Japan Clinical Oncology Group (JCOG-0403)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2971800"/>
            <a:ext cx="8686800" cy="25146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hlink"/>
              </a:buClr>
              <a:buSzPct val="80000"/>
              <a:defRPr/>
            </a:pPr>
            <a:r>
              <a:rPr lang="en-US" altLang="ja-JP" sz="2400" b="1" u="sng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Y. Nagata</a:t>
            </a:r>
            <a:r>
              <a:rPr lang="en-US" altLang="ja-JP" sz="2400" b="1" baseline="300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*</a:t>
            </a:r>
            <a:r>
              <a:rPr lang="en-US" altLang="ja-JP" sz="2400" b="1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,</a:t>
            </a:r>
            <a:r>
              <a:rPr lang="ja-JP" altLang="en-US" sz="24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　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M. </a:t>
            </a:r>
            <a:r>
              <a:rPr lang="en-US" altLang="ja-JP" sz="2400" dirty="0" err="1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Hiraoka</a:t>
            </a:r>
            <a:r>
              <a:rPr lang="en-US" altLang="ja-JP" sz="2400" baseline="300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#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, T. Shibata,  H. </a:t>
            </a:r>
            <a:r>
              <a:rPr lang="en-US" altLang="ja-JP" sz="2400" dirty="0" err="1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Onishi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, M. </a:t>
            </a:r>
            <a:r>
              <a:rPr lang="en-US" altLang="ja-JP" sz="2400" dirty="0" err="1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Kokubo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, </a:t>
            </a:r>
          </a:p>
          <a:p>
            <a:pPr marL="342900" indent="-342900">
              <a:buClr>
                <a:schemeClr val="hlink"/>
              </a:buClr>
              <a:buSzPct val="80000"/>
              <a:defRPr/>
            </a:pPr>
            <a:r>
              <a:rPr lang="en-US" altLang="ja-JP" sz="24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K. </a:t>
            </a:r>
            <a:r>
              <a:rPr lang="en-US" altLang="ja-JP" sz="2400" dirty="0" err="1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Karasawa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,  Y. </a:t>
            </a:r>
            <a:r>
              <a:rPr lang="en-US" altLang="ja-JP" sz="2400" dirty="0" err="1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Shioyama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, R. </a:t>
            </a:r>
            <a:r>
              <a:rPr lang="en-US" altLang="ja-JP" sz="2400" dirty="0" err="1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Onimaru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,</a:t>
            </a:r>
            <a:r>
              <a:rPr lang="ja-JP" altLang="en-US" sz="24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E. </a:t>
            </a:r>
            <a:r>
              <a:rPr lang="en-US" altLang="ja-JP" sz="2400" dirty="0" err="1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Kunieda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, S. </a:t>
            </a:r>
            <a:r>
              <a:rPr lang="en-US" altLang="ja-JP" sz="2400" dirty="0" err="1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Ishikura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 </a:t>
            </a:r>
          </a:p>
          <a:p>
            <a:r>
              <a:rPr lang="en-US" altLang="ja-JP" sz="2400" b="1" dirty="0" smtClean="0">
                <a:solidFill>
                  <a:schemeClr val="tx1"/>
                </a:solidFill>
                <a:cs typeface="Times New Roman" pitchFamily="18" charset="0"/>
              </a:rPr>
              <a:t>Radiation Therapy Study Group of </a:t>
            </a:r>
          </a:p>
          <a:p>
            <a:r>
              <a:rPr lang="en-US" altLang="ja-JP" sz="2400" b="1" dirty="0" smtClean="0">
                <a:solidFill>
                  <a:schemeClr val="tx1"/>
                </a:solidFill>
                <a:cs typeface="Times New Roman" pitchFamily="18" charset="0"/>
              </a:rPr>
              <a:t>Japan Clinical Oncology Group</a:t>
            </a:r>
          </a:p>
          <a:p>
            <a:r>
              <a:rPr lang="en-US" altLang="ja-JP" sz="18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*Study Coordinator,  </a:t>
            </a:r>
            <a:r>
              <a:rPr lang="en-US" altLang="ja-JP" sz="1800" baseline="300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#</a:t>
            </a:r>
            <a:r>
              <a:rPr lang="en-US" altLang="ja-JP" sz="18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Primary Investigator</a:t>
            </a:r>
          </a:p>
        </p:txBody>
      </p:sp>
      <p:pic>
        <p:nvPicPr>
          <p:cNvPr id="6" name="Picture 5" descr="JCOG_黄_大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28210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5870155" y="5715000"/>
            <a:ext cx="3273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i="1" dirty="0" smtClean="0">
                <a:ea typeface="ＭＳ Ｐゴシック" pitchFamily="50" charset="-128"/>
                <a:cs typeface="Times New Roman" pitchFamily="18" charset="0"/>
              </a:rPr>
              <a:t>ASTRO, Boston, Oct. 28-31, 2012</a:t>
            </a:r>
            <a:r>
              <a:rPr lang="en-US" altLang="ja-JP" i="1" dirty="0" smtClean="0">
                <a:solidFill>
                  <a:schemeClr val="accent4">
                    <a:lumMod val="25000"/>
                  </a:schemeClr>
                </a:solidFill>
                <a:ea typeface="ＭＳ Ｐゴシック" pitchFamily="50" charset="-128"/>
                <a:cs typeface="Times New Roman" pitchFamily="18" charset="0"/>
              </a:rPr>
              <a:t>.</a:t>
            </a:r>
            <a:endParaRPr lang="en-US" altLang="ja-JP" i="1" dirty="0">
              <a:solidFill>
                <a:schemeClr val="accent4">
                  <a:lumMod val="25000"/>
                </a:schemeClr>
              </a:solidFill>
              <a:ea typeface="ＭＳ Ｐゴシック" pitchFamily="50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1 template idea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3914"/>
            <a:ext cx="9144000" cy="74408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-228600" y="609600"/>
            <a:ext cx="9067800" cy="5410200"/>
          </a:xfrm>
        </p:spPr>
        <p:txBody>
          <a:bodyPr>
            <a:normAutofit fontScale="47500" lnSpcReduction="20000"/>
          </a:bodyPr>
          <a:lstStyle/>
          <a:p>
            <a:pPr lvl="1" indent="-457200">
              <a:buFont typeface="Arial" pitchFamily="34" charset="0"/>
              <a:buChar char="•"/>
            </a:pPr>
            <a:r>
              <a:rPr lang="en-US" altLang="ja-JP" sz="6700" dirty="0" smtClean="0"/>
              <a:t>Stereotactic body radiation therapy (SBRT) delivers very targeted beams of radiation to a small area over a few days</a:t>
            </a:r>
          </a:p>
          <a:p>
            <a:pPr lvl="1" indent="-457200">
              <a:buFont typeface="Arial" pitchFamily="34" charset="0"/>
              <a:buChar char="•"/>
            </a:pPr>
            <a:r>
              <a:rPr lang="en-US" altLang="ja-JP" sz="6700" dirty="0" smtClean="0"/>
              <a:t>SBRT is less invasive than surgery</a:t>
            </a:r>
          </a:p>
          <a:p>
            <a:pPr lvl="1" indent="-457200">
              <a:buFont typeface="Arial" pitchFamily="34" charset="0"/>
              <a:buChar char="•"/>
            </a:pPr>
            <a:r>
              <a:rPr lang="en-US" altLang="ja-JP" sz="6700" dirty="0" smtClean="0"/>
              <a:t>SBRT is considered to work against T1N0M0 lung cancers</a:t>
            </a:r>
          </a:p>
          <a:p>
            <a:pPr lvl="1" indent="-457200">
              <a:buFont typeface="Arial" pitchFamily="34" charset="0"/>
              <a:buChar char="•"/>
            </a:pPr>
            <a:r>
              <a:rPr lang="en-US" altLang="ja-JP" sz="6700" dirty="0" smtClean="0">
                <a:ea typeface="ＭＳ Ｐゴシック" pitchFamily="50" charset="-128"/>
                <a:cs typeface="Times New Roman" pitchFamily="18" charset="0"/>
              </a:rPr>
              <a:t>First report for operable population was presented in ASTRO 2010.</a:t>
            </a:r>
          </a:p>
          <a:p>
            <a:pPr lvl="1" indent="-457200">
              <a:buFont typeface="Arial" pitchFamily="34" charset="0"/>
              <a:buChar char="•"/>
            </a:pPr>
            <a:r>
              <a:rPr lang="en-US" altLang="ja-JP" sz="6700" dirty="0" smtClean="0">
                <a:ea typeface="ＭＳ Ｐゴシック" pitchFamily="50" charset="-128"/>
                <a:cs typeface="Times New Roman" pitchFamily="18" charset="0"/>
              </a:rPr>
              <a:t>This presentation is the first </a:t>
            </a:r>
          </a:p>
          <a:p>
            <a:pPr lvl="1" indent="-457200">
              <a:buNone/>
            </a:pPr>
            <a:r>
              <a:rPr lang="en-US" altLang="ja-JP" sz="6700" dirty="0" smtClean="0">
                <a:ea typeface="ＭＳ Ｐゴシック" pitchFamily="50" charset="-128"/>
                <a:cs typeface="Times New Roman" pitchFamily="18" charset="0"/>
              </a:rPr>
              <a:t>	</a:t>
            </a:r>
            <a:r>
              <a:rPr lang="ja-JP" altLang="ja-JP" sz="6700" dirty="0" smtClean="0">
                <a:ea typeface="ＭＳ Ｐゴシック" pitchFamily="50" charset="-128"/>
                <a:cs typeface="Times New Roman" pitchFamily="18" charset="0"/>
              </a:rPr>
              <a:t>report for </a:t>
            </a:r>
            <a:r>
              <a:rPr lang="en-US" altLang="ja-JP" sz="6700" dirty="0" err="1" smtClean="0">
                <a:ea typeface="ＭＳ Ｐゴシック" pitchFamily="50" charset="-128"/>
                <a:cs typeface="Times New Roman" pitchFamily="18" charset="0"/>
              </a:rPr>
              <a:t>ino</a:t>
            </a:r>
            <a:r>
              <a:rPr lang="ja-JP" altLang="ja-JP" sz="6700" dirty="0" smtClean="0">
                <a:ea typeface="ＭＳ Ｐゴシック" pitchFamily="50" charset="-128"/>
                <a:cs typeface="Times New Roman" pitchFamily="18" charset="0"/>
              </a:rPr>
              <a:t>perable</a:t>
            </a:r>
            <a:r>
              <a:rPr lang="en-US" altLang="ja-JP" sz="6700" dirty="0" smtClean="0">
                <a:ea typeface="ＭＳ Ｐゴシック" pitchFamily="50" charset="-128"/>
                <a:cs typeface="Times New Roman" pitchFamily="18" charset="0"/>
              </a:rPr>
              <a:t> </a:t>
            </a:r>
          </a:p>
          <a:p>
            <a:pPr lvl="1" indent="-457200">
              <a:buNone/>
            </a:pPr>
            <a:r>
              <a:rPr lang="en-US" altLang="ja-JP" sz="6700" dirty="0" smtClean="0">
                <a:ea typeface="ＭＳ Ｐゴシック" pitchFamily="50" charset="-128"/>
                <a:cs typeface="Times New Roman" pitchFamily="18" charset="0"/>
              </a:rPr>
              <a:t>	</a:t>
            </a:r>
            <a:r>
              <a:rPr lang="ja-JP" altLang="ja-JP" sz="6700" dirty="0" smtClean="0">
                <a:ea typeface="ＭＳ Ｐゴシック" pitchFamily="50" charset="-128"/>
                <a:cs typeface="Times New Roman" pitchFamily="18" charset="0"/>
              </a:rPr>
              <a:t>population</a:t>
            </a:r>
            <a:r>
              <a:rPr lang="en-US" altLang="ja-JP" sz="6700" dirty="0" smtClean="0">
                <a:ea typeface="ＭＳ Ｐゴシック" pitchFamily="50" charset="-128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1618" y="4267200"/>
            <a:ext cx="344238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1 template idea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3914"/>
            <a:ext cx="9144000" cy="74408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81000" y="685800"/>
            <a:ext cx="8229600" cy="5029200"/>
          </a:xfrm>
        </p:spPr>
        <p:txBody>
          <a:bodyPr>
            <a:normAutofit/>
          </a:bodyPr>
          <a:lstStyle/>
          <a:p>
            <a:pPr marL="344488" lvl="1" indent="-344488">
              <a:spcBef>
                <a:spcPts val="763"/>
              </a:spcBef>
              <a:buFont typeface="Arial" charset="0"/>
              <a:buChar char="•"/>
            </a:pPr>
            <a:r>
              <a:rPr lang="en-US" altLang="ja-JP" sz="3200" dirty="0" smtClean="0"/>
              <a:t>First clinical trial to study SBRT for both  inoperable &amp; operable stage IA lung cancers</a:t>
            </a:r>
          </a:p>
          <a:p>
            <a:pPr marL="344488" lvl="1" indent="-344488">
              <a:spcBef>
                <a:spcPts val="763"/>
              </a:spcBef>
              <a:buFont typeface="Arial" charset="0"/>
              <a:buChar char="•"/>
            </a:pPr>
            <a:r>
              <a:rPr lang="en-US" altLang="ja-JP" sz="3200" dirty="0" smtClean="0"/>
              <a:t>From 2004 to 2008, 104 patients from 15 institutions with early-stage inoperable non-small cell lung cancer were studied </a:t>
            </a:r>
          </a:p>
          <a:p>
            <a:pPr marL="344488" lvl="1" indent="-344488">
              <a:spcBef>
                <a:spcPts val="763"/>
              </a:spcBef>
              <a:buFont typeface="Arial" charset="0"/>
              <a:buChar char="•"/>
            </a:pPr>
            <a:r>
              <a:rPr lang="en-US" altLang="ja-JP" sz="3200" dirty="0" smtClean="0"/>
              <a:t>Patients underwent 4 times daily radiotherapy over the course of four to eight days </a:t>
            </a:r>
          </a:p>
          <a:p>
            <a:pPr marL="344488" lvl="1" indent="-344488">
              <a:spcBef>
                <a:spcPts val="763"/>
              </a:spcBef>
              <a:buFont typeface="Arial" charset="0"/>
              <a:buChar char="•"/>
            </a:pPr>
            <a:r>
              <a:rPr lang="en-US" altLang="ja-JP" sz="3200" dirty="0" smtClean="0"/>
              <a:t>Each treatment is non-invasive and painless, much like receiving an X-ray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1 template ideas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13914"/>
            <a:ext cx="9144000" cy="74408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438400" y="0"/>
            <a:ext cx="4648200" cy="914400"/>
          </a:xfrm>
        </p:spPr>
        <p:txBody>
          <a:bodyPr>
            <a:normAutofit/>
          </a:bodyPr>
          <a:lstStyle/>
          <a:p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04800" y="762000"/>
            <a:ext cx="8534400" cy="5410200"/>
          </a:xfrm>
        </p:spPr>
        <p:txBody>
          <a:bodyPr>
            <a:normAutofit/>
          </a:bodyPr>
          <a:lstStyle/>
          <a:p>
            <a:pPr marL="344488" lvl="1" indent="-344488">
              <a:spcBef>
                <a:spcPts val="763"/>
              </a:spcBef>
              <a:buFont typeface="Arial" charset="0"/>
              <a:buChar char="•"/>
            </a:pPr>
            <a:r>
              <a:rPr lang="en-US" altLang="ja-JP" sz="3200" dirty="0" smtClean="0"/>
              <a:t>Patients followed for almost three years (37 months) after treatment</a:t>
            </a:r>
          </a:p>
          <a:p>
            <a:pPr marL="339725" indent="-339725">
              <a:buFont typeface="Arial" charset="0"/>
              <a:buChar char="•"/>
            </a:pPr>
            <a:r>
              <a:rPr lang="en-US" altLang="ja-JP" sz="3200" dirty="0" smtClean="0"/>
              <a:t>Overall survival rate for patients three years after SBRT was 60 percent </a:t>
            </a:r>
          </a:p>
          <a:p>
            <a:pPr marL="339725" indent="-339725">
              <a:buFont typeface="Arial" charset="0"/>
              <a:buChar char="•"/>
            </a:pPr>
            <a:r>
              <a:rPr lang="en-US" altLang="ja-JP" sz="3200" dirty="0" smtClean="0"/>
              <a:t>Patients reported only mild side effects from the treatment</a:t>
            </a:r>
          </a:p>
          <a:p>
            <a:pPr marL="339725" indent="-339725">
              <a:buFont typeface="Arial" charset="0"/>
              <a:buChar char="•"/>
            </a:pPr>
            <a:r>
              <a:rPr lang="en-US" altLang="ja-JP" sz="3200" dirty="0" smtClean="0"/>
              <a:t>Patients with inoperable early lung cancer </a:t>
            </a:r>
          </a:p>
          <a:p>
            <a:pPr marL="339725" indent="-339725">
              <a:buNone/>
            </a:pPr>
            <a:r>
              <a:rPr lang="en-US" altLang="ja-JP" sz="3200" dirty="0" smtClean="0"/>
              <a:t>	should consider this treatment</a:t>
            </a:r>
            <a:endParaRPr lang="en-US" altLang="ja-JP" sz="3200" dirty="0" smtClean="0">
              <a:solidFill>
                <a:srgbClr val="77933C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6819186" y="4495800"/>
          <a:ext cx="2324814" cy="1638300"/>
        </p:xfrm>
        <a:graphic>
          <a:graphicData uri="http://schemas.openxmlformats.org/presentationml/2006/ole">
            <p:oleObj spid="_x0000_s1027" name="Image" r:id="rId4" imgW="222481" imgH="176758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1 template idea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3914"/>
            <a:ext cx="9144000" cy="74408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00200" y="0"/>
            <a:ext cx="5715000" cy="944562"/>
          </a:xfrm>
        </p:spPr>
        <p:txBody>
          <a:bodyPr>
            <a:normAutofit/>
          </a:bodyPr>
          <a:lstStyle/>
          <a:p>
            <a:r>
              <a:rPr lang="en-US" altLang="ja-JP" sz="4800" dirty="0" err="1" smtClean="0">
                <a:ea typeface="ＭＳ Ｐゴシック" pitchFamily="50" charset="-128"/>
                <a:cs typeface="Times New Roman" pitchFamily="18" charset="0"/>
              </a:rPr>
              <a:t>Conv</a:t>
            </a:r>
            <a:r>
              <a:rPr lang="en-US" altLang="ja-JP" sz="4800" dirty="0" smtClean="0">
                <a:ea typeface="ＭＳ Ｐゴシック" pitchFamily="50" charset="-128"/>
                <a:cs typeface="Times New Roman" pitchFamily="18" charset="0"/>
              </a:rPr>
              <a:t> RT vs. SBRT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 sz="6000" dirty="0">
              <a:solidFill>
                <a:srgbClr val="FFFF00"/>
              </a:solidFill>
              <a:latin typeface="+mj-lt"/>
              <a:ea typeface="ＭＳ Ｐゴシック" pitchFamily="50" charset="-128"/>
              <a:cs typeface="Times New Roman" pitchFamily="18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395287" y="838201"/>
          <a:ext cx="8367712" cy="4800538"/>
        </p:xfrm>
        <a:graphic>
          <a:graphicData uri="http://schemas.openxmlformats.org/drawingml/2006/table">
            <a:tbl>
              <a:tblPr/>
              <a:tblGrid>
                <a:gridCol w="1120554"/>
                <a:gridCol w="933795"/>
                <a:gridCol w="1046153"/>
                <a:gridCol w="757665"/>
                <a:gridCol w="1445484"/>
                <a:gridCol w="1102333"/>
                <a:gridCol w="822954"/>
                <a:gridCol w="1138774"/>
              </a:tblGrid>
              <a:tr h="64745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Author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Number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Age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Stage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Dose (med) 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Daily dose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3-y OS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5-y OS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Year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Morita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149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50-89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55-75 (64.7)/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2Gy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34.2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22.2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1980-1989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</a:tr>
              <a:tr h="9239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Sibley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141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46-95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50-80 (64)/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1.8-3.0Gy:QD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1.2-1.6Gy:BID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39(2-y)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1980-1995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</a:tr>
              <a:tr h="9239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Krol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108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56-88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60-65/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2.5-3Gy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1978-1992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</a:tr>
              <a:tr h="9239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FF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This study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FF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104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FF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78 (59-90)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FF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IA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FF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48/12Gy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FF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59.9*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FF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40.8*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8FF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2004-2008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50000">
                          <a:srgbClr val="000073"/>
                        </a:gs>
                        <a:gs pos="100000">
                          <a:srgbClr val="00004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正方形/長方形 5"/>
          <p:cNvSpPr>
            <a:spLocks noChangeArrowheads="1"/>
          </p:cNvSpPr>
          <p:nvPr/>
        </p:nvSpPr>
        <p:spPr bwMode="auto">
          <a:xfrm>
            <a:off x="5797550" y="5638800"/>
            <a:ext cx="3125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* In all eligible patients (n=100)</a:t>
            </a:r>
            <a:endParaRPr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255</Words>
  <Application>Microsoft Office PowerPoint</Application>
  <PresentationFormat>画面に合わせる (4:3)</PresentationFormat>
  <Paragraphs>78</Paragraphs>
  <Slides>5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7" baseType="lpstr">
      <vt:lpstr>Office Theme</vt:lpstr>
      <vt:lpstr>Image</vt:lpstr>
      <vt:lpstr>Stereotactic body radiation therapy for T1N0M0 non-small cell lung cancer.  First report for inoperable population of a phase II trial by Japan Clinical Oncology Group (JCOG-0403)</vt:lpstr>
      <vt:lpstr>スライド 2</vt:lpstr>
      <vt:lpstr>スライド 3</vt:lpstr>
      <vt:lpstr>スライド 4</vt:lpstr>
      <vt:lpstr>Conv RT vs. SBRT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Yasushi</cp:lastModifiedBy>
  <cp:revision>29</cp:revision>
  <dcterms:created xsi:type="dcterms:W3CDTF">2011-01-27T15:32:16Z</dcterms:created>
  <dcterms:modified xsi:type="dcterms:W3CDTF">2013-04-22T23:49:56Z</dcterms:modified>
</cp:coreProperties>
</file>